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66" r:id="rId3"/>
    <p:sldId id="277" r:id="rId4"/>
    <p:sldId id="278" r:id="rId5"/>
    <p:sldId id="272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A8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6" d="100"/>
          <a:sy n="66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FB2BAB0-61F5-4A1C-849F-00D96716E726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857FB21-D66A-4C60-92B2-A13CF856B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186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57053C-0BCF-4E3A-8DEF-A122E10C6F90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7D152-1D17-421A-B6B2-0C914DAF1502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9A7CE-1F7D-4ABF-8949-18F8B460EE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A522-B56F-4935-9BB7-97411CEB1083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DC89-AD7F-4F06-82B6-A81DD5D713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A6843-270A-4A4E-8C62-C8CADEB214F2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74D78-DDDC-4C6B-A6AF-559589533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1D294-001F-481F-B835-E8046CE8D5A6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FF6B4-9999-43BC-AFCF-6E368DA9FC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FA4B-08E2-4DC2-B60A-BAB7267C4BDA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FC67E-3515-46EB-85DB-4A76B04B3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64F83-F6AB-4801-B79E-FADD104884A0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9AB93-B46A-491A-8501-1304729FD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128EF-665F-4123-88AD-7B2BD774FE93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DBA6B-8EC1-47C1-A055-29A58845A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FD720-D593-4225-8AF9-60BE727BBFA4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406BB-E24A-4AE3-BD15-FFF7C5C9C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69281-389A-4219-AC1D-851004695E9C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B794B-469D-4A04-A115-01C91D7328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E7837-6511-44FA-82C6-AAF25F84BF3B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995BB-E466-4A8E-A768-C80999A30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815C0-64CA-4EAB-A9DE-8F0C84AC97C6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F1E9C-8A24-4E10-88C9-BC7B9615E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0E3D4D-44A1-46C4-8DB7-23C649A269E9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754E2C-D960-4999-A9BC-16C11E219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slide_titu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592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929066"/>
            <a:ext cx="7816924" cy="2643206"/>
          </a:xfrm>
          <a:solidFill>
            <a:schemeClr val="accent5">
              <a:lumMod val="40000"/>
              <a:lumOff val="60000"/>
              <a:alpha val="71000"/>
            </a:schemeClr>
          </a:solidFill>
        </p:spPr>
        <p:txBody>
          <a:bodyPr/>
          <a:lstStyle/>
          <a:p>
            <a:pPr algn="l"/>
            <a:r>
              <a:rPr lang="ru-RU" sz="1800" b="1" dirty="0" err="1" smtClean="0">
                <a:solidFill>
                  <a:schemeClr val="tx2"/>
                </a:solidFill>
              </a:rPr>
              <a:t>Реєстраційний</a:t>
            </a:r>
            <a:r>
              <a:rPr lang="ru-RU" sz="1800" b="1" dirty="0" smtClean="0">
                <a:solidFill>
                  <a:schemeClr val="tx2"/>
                </a:solidFill>
              </a:rPr>
              <a:t> номер: </a:t>
            </a:r>
            <a:r>
              <a:rPr lang="ru-RU" sz="1800" dirty="0" smtClean="0">
                <a:solidFill>
                  <a:schemeClr val="tx2"/>
                </a:solidFill>
              </a:rPr>
              <a:t>0116U007073</a:t>
            </a:r>
            <a:br>
              <a:rPr lang="ru-RU" sz="1800" dirty="0" smtClean="0">
                <a:solidFill>
                  <a:schemeClr val="tx2"/>
                </a:solidFill>
              </a:rPr>
            </a:br>
            <a:r>
              <a:rPr lang="ru-RU" sz="1800" b="1" dirty="0" err="1" smtClean="0">
                <a:solidFill>
                  <a:schemeClr val="tx2"/>
                </a:solidFill>
              </a:rPr>
              <a:t>Термін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</a:rPr>
              <a:t>виконання</a:t>
            </a:r>
            <a:r>
              <a:rPr lang="ru-RU" sz="1800" b="1" dirty="0" smtClean="0">
                <a:solidFill>
                  <a:schemeClr val="tx2"/>
                </a:solidFill>
              </a:rPr>
              <a:t>: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dirty="0" smtClean="0">
                <a:solidFill>
                  <a:schemeClr val="tx2"/>
                </a:solidFill>
              </a:rPr>
              <a:t>06.2016 – 06.2021</a:t>
            </a:r>
            <a:br>
              <a:rPr lang="ru-RU" sz="1800" dirty="0" smtClean="0">
                <a:solidFill>
                  <a:schemeClr val="tx2"/>
                </a:solidFill>
              </a:rPr>
            </a:br>
            <a:r>
              <a:rPr lang="ru-RU" sz="1800" b="1" dirty="0" err="1" smtClean="0">
                <a:solidFill>
                  <a:schemeClr val="tx2"/>
                </a:solidFill>
              </a:rPr>
              <a:t>Керівник</a:t>
            </a:r>
            <a:r>
              <a:rPr lang="ru-RU" sz="1800" b="1" dirty="0" smtClean="0">
                <a:solidFill>
                  <a:schemeClr val="tx2"/>
                </a:solidFill>
              </a:rPr>
              <a:t>: </a:t>
            </a:r>
            <a:r>
              <a:rPr lang="ru-RU" sz="1800" dirty="0" err="1" smtClean="0">
                <a:solidFill>
                  <a:schemeClr val="tx2"/>
                </a:solidFill>
              </a:rPr>
              <a:t>Семеніст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</a:rPr>
              <a:t>Іван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</a:rPr>
              <a:t>Васильович</a:t>
            </a: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00174"/>
            <a:ext cx="8229600" cy="2297986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  <a:defRPr/>
            </a:pPr>
            <a:r>
              <a:rPr lang="uk-UA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ЗВІТ </a:t>
            </a:r>
          </a:p>
          <a:p>
            <a:pPr algn="ctr">
              <a:buNone/>
              <a:defRPr/>
            </a:pPr>
            <a:r>
              <a:rPr lang="uk-UA" sz="2400" b="1" dirty="0" smtClean="0">
                <a:solidFill>
                  <a:srgbClr val="FF0000"/>
                </a:solidFill>
              </a:rPr>
              <a:t>ПРО ВИКОНАННЯ НАУКОВОЇ ТЕМИ: </a:t>
            </a:r>
          </a:p>
          <a:p>
            <a:pPr algn="ctr">
              <a:buNone/>
              <a:defRPr/>
            </a:pPr>
            <a:r>
              <a:rPr lang="uk-UA" sz="2400" b="1" dirty="0" smtClean="0">
                <a:solidFill>
                  <a:srgbClr val="FF0000"/>
                </a:solidFill>
              </a:rPr>
              <a:t>«РОЗВИТОК СХОДОЗНАВЧИХ СТУДІЙ У КОНТЕКСТІ ІНТЕРНАЦІОНАЛІЗАЦІЇ ВИЩОЇ ОСВІТИ» </a:t>
            </a:r>
          </a:p>
          <a:p>
            <a:pPr algn="ctr">
              <a:buNone/>
              <a:defRPr/>
            </a:pPr>
            <a:r>
              <a:rPr lang="uk-UA" sz="2400" b="1" dirty="0" smtClean="0">
                <a:solidFill>
                  <a:srgbClr val="FF0000"/>
                </a:solidFill>
              </a:rPr>
              <a:t>(2016-2021)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 descr="slid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43377"/>
          </a:xfrm>
        </p:spPr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ПЕРСПЕКТИВНІ ЗАВДАННЯ РЕАЛІЗАЦІЇ НАУКОВОЇ  ТЕМИ НА 2017-2018 НАВЧАЛЬНИЙ РІК</a:t>
            </a:r>
          </a:p>
          <a:p>
            <a:r>
              <a:rPr lang="uk-UA" sz="1100" i="1" dirty="0" smtClean="0"/>
              <a:t>На теоретичному рівні:</a:t>
            </a:r>
            <a:endParaRPr lang="ru-RU" sz="1100" dirty="0" smtClean="0"/>
          </a:p>
          <a:p>
            <a:pPr lvl="0"/>
            <a:r>
              <a:rPr lang="uk-UA" sz="1100" dirty="0" smtClean="0"/>
              <a:t>Ураховуючи перехід на нову освітню стратегію оновити зміст навчальних планів на бакалаврському та магістерському рівнях;</a:t>
            </a:r>
            <a:endParaRPr lang="ru-RU" sz="1100" dirty="0" smtClean="0"/>
          </a:p>
          <a:p>
            <a:pPr lvl="0"/>
            <a:r>
              <a:rPr lang="uk-UA" sz="1100" dirty="0" smtClean="0"/>
              <a:t>Оновити зміст освітніх програм, застосувавши новітні методики та навчання на дослідницькій основі;</a:t>
            </a:r>
            <a:endParaRPr lang="ru-RU" sz="1100" dirty="0" smtClean="0"/>
          </a:p>
          <a:p>
            <a:pPr lvl="0"/>
            <a:r>
              <a:rPr lang="uk-UA" sz="1100" dirty="0" smtClean="0"/>
              <a:t>Популяризувати сходознавчі студії в академічному та студентському середовищі.</a:t>
            </a:r>
            <a:endParaRPr lang="ru-RU" sz="1100" dirty="0" smtClean="0"/>
          </a:p>
          <a:p>
            <a:r>
              <a:rPr lang="uk-UA" sz="1100" dirty="0" smtClean="0"/>
              <a:t> </a:t>
            </a:r>
            <a:endParaRPr lang="ru-RU" sz="1100" dirty="0" smtClean="0"/>
          </a:p>
          <a:p>
            <a:r>
              <a:rPr lang="uk-UA" sz="1100" i="1" dirty="0" smtClean="0"/>
              <a:t>На практичному рівні:</a:t>
            </a:r>
            <a:endParaRPr lang="ru-RU" sz="1100" dirty="0" smtClean="0"/>
          </a:p>
          <a:p>
            <a:r>
              <a:rPr lang="uk-UA" sz="1100" i="1" dirty="0" smtClean="0"/>
              <a:t> </a:t>
            </a:r>
            <a:endParaRPr lang="ru-RU" sz="1100" dirty="0" smtClean="0"/>
          </a:p>
          <a:p>
            <a:r>
              <a:rPr lang="uk-UA" sz="1100" dirty="0" smtClean="0"/>
              <a:t>1. Видання навчального посібника «Історія китайської літератури» </a:t>
            </a:r>
            <a:endParaRPr lang="ru-RU" sz="1100" dirty="0" smtClean="0"/>
          </a:p>
          <a:p>
            <a:r>
              <a:rPr lang="uk-UA" sz="1100" dirty="0" smtClean="0"/>
              <a:t>(І. В. </a:t>
            </a:r>
            <a:r>
              <a:rPr lang="uk-UA" sz="1100" dirty="0" err="1" smtClean="0"/>
              <a:t>Семеніст</a:t>
            </a:r>
            <a:r>
              <a:rPr lang="uk-UA" sz="1100" dirty="0" smtClean="0"/>
              <a:t>, Я. І. Щербаков)</a:t>
            </a:r>
            <a:endParaRPr lang="ru-RU" sz="1100" dirty="0" smtClean="0"/>
          </a:p>
          <a:p>
            <a:r>
              <a:rPr lang="uk-UA" sz="1100" dirty="0" smtClean="0"/>
              <a:t>2. Видання колективної монографії викладачів кафедри «Мовно-літературні та культурні зв’язки України з Китаєм та Японією»;</a:t>
            </a:r>
            <a:endParaRPr lang="ru-RU" sz="1100" dirty="0" smtClean="0"/>
          </a:p>
          <a:p>
            <a:r>
              <a:rPr lang="uk-UA" sz="1100" dirty="0" smtClean="0"/>
              <a:t>3. Видання україномовного перекладу колективної монографії японських соціологів «Чи є гетерогенним японське суспільство (за редакцією професора Е. </a:t>
            </a:r>
            <a:r>
              <a:rPr lang="uk-UA" sz="1100" dirty="0" err="1" smtClean="0"/>
              <a:t>Хамагучі</a:t>
            </a:r>
            <a:r>
              <a:rPr lang="uk-UA" sz="1100" dirty="0" smtClean="0"/>
              <a:t>);</a:t>
            </a:r>
            <a:endParaRPr lang="ru-RU" sz="1100" dirty="0" smtClean="0"/>
          </a:p>
          <a:p>
            <a:r>
              <a:rPr lang="uk-UA" sz="1100" dirty="0" smtClean="0"/>
              <a:t>4. Видання індивідуальної монографії доцента кафедри східних мов і перекладу </a:t>
            </a:r>
            <a:r>
              <a:rPr lang="uk-UA" sz="1100" dirty="0" err="1" smtClean="0"/>
              <a:t>Сін</a:t>
            </a:r>
            <a:r>
              <a:rPr lang="uk-UA" sz="1100" dirty="0" smtClean="0"/>
              <a:t> </a:t>
            </a:r>
            <a:r>
              <a:rPr lang="uk-UA" sz="1100" dirty="0" err="1" smtClean="0"/>
              <a:t>Чжефу</a:t>
            </a:r>
            <a:r>
              <a:rPr lang="uk-UA" sz="1100" dirty="0" smtClean="0"/>
              <a:t> «Адаптація іноземних студентів до навчання у вищих навчальних закладах України в контексті інтернаціоналізації вищої освіти»</a:t>
            </a:r>
            <a:endParaRPr lang="ru-RU" sz="1100" dirty="0" smtClean="0"/>
          </a:p>
          <a:p>
            <a:r>
              <a:rPr lang="uk-UA" sz="1100" cap="all" dirty="0" smtClean="0"/>
              <a:t>5. </a:t>
            </a:r>
            <a:r>
              <a:rPr lang="uk-UA" sz="1100" dirty="0" smtClean="0"/>
              <a:t>Видання індивідуальної монографії доцента кафедри східних мов і перекладу Ху </a:t>
            </a:r>
            <a:r>
              <a:rPr lang="uk-UA" sz="1100" dirty="0" err="1" smtClean="0"/>
              <a:t>Жунсі</a:t>
            </a:r>
            <a:r>
              <a:rPr lang="uk-UA" sz="1100" dirty="0" smtClean="0"/>
              <a:t> «Педагогічні умови адаптації китайських студентів до культурно-освітнього середовища вищих навчальних закладів України»</a:t>
            </a:r>
            <a:endParaRPr lang="ru-RU" sz="1100" dirty="0" smtClean="0"/>
          </a:p>
          <a:p>
            <a:r>
              <a:rPr lang="uk-UA" sz="1100" dirty="0" smtClean="0"/>
              <a:t>6. Проведення Міжнародних круглих столів до 25-річниці встановлення дипломатичних відносин України з Китайською Народною Республікою (спільно з Інститутом соціології Китайської академії суспільних наук) та до 25-річничі встановлення дипломатичних відносин з Японією (спільно з Посольством Японії в Україні).</a:t>
            </a:r>
            <a:endParaRPr lang="ru-RU" sz="1100" dirty="0" smtClean="0"/>
          </a:p>
          <a:p>
            <a:pPr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3" descr="slide_titu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557303" y="1391261"/>
            <a:ext cx="61436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РЕЗУЛЬТАТИ РЕАЛІЗАЦІЇ НАУКОВОЇ ТЕМИ КАФЕДРИ ПРОТЯГОМ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РОКУ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2107283"/>
            <a:ext cx="8892479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b="1" dirty="0" smtClean="0">
                <a:solidFill>
                  <a:srgbClr val="C00000"/>
                </a:solidFill>
                <a:latin typeface="+mn-lt"/>
              </a:rPr>
              <a:t>Здобутки:</a:t>
            </a:r>
          </a:p>
          <a:p>
            <a:r>
              <a:rPr lang="uk-UA" sz="1700" b="1" i="1" dirty="0">
                <a:latin typeface="+mn-lt"/>
              </a:rPr>
              <a:t>Грантові заявки:</a:t>
            </a:r>
          </a:p>
          <a:p>
            <a:r>
              <a:rPr lang="uk-UA" sz="1700" dirty="0">
                <a:latin typeface="+mn-lt"/>
              </a:rPr>
              <a:t>- Реалізовано грантову заявку «</a:t>
            </a:r>
            <a:r>
              <a:rPr lang="en-US" sz="1700" dirty="0" err="1">
                <a:latin typeface="+mn-lt"/>
              </a:rPr>
              <a:t>Hanban</a:t>
            </a:r>
            <a:r>
              <a:rPr lang="en-US" sz="1700" dirty="0">
                <a:latin typeface="+mn-lt"/>
              </a:rPr>
              <a:t> Project Funds» (</a:t>
            </a:r>
            <a:r>
              <a:rPr lang="en-US" sz="1700" b="1" i="1" dirty="0">
                <a:latin typeface="+mn-lt"/>
              </a:rPr>
              <a:t>28500 USD</a:t>
            </a:r>
            <a:r>
              <a:rPr lang="en-US" sz="1700" dirty="0">
                <a:latin typeface="+mn-lt"/>
              </a:rPr>
              <a:t>);</a:t>
            </a:r>
          </a:p>
          <a:p>
            <a:r>
              <a:rPr lang="en-US" sz="1700" dirty="0">
                <a:latin typeface="+mn-lt"/>
              </a:rPr>
              <a:t>- </a:t>
            </a:r>
            <a:r>
              <a:rPr lang="uk-UA" sz="1700" dirty="0">
                <a:latin typeface="+mn-lt"/>
              </a:rPr>
              <a:t>Реалізується грантова заявка </a:t>
            </a:r>
            <a:r>
              <a:rPr lang="en-US" sz="1700" dirty="0">
                <a:latin typeface="+mn-lt"/>
              </a:rPr>
              <a:t>Confucius Institute 2020 Annul Funds (</a:t>
            </a:r>
            <a:r>
              <a:rPr lang="en-US" sz="1700" b="1" i="1" dirty="0">
                <a:latin typeface="+mn-lt"/>
              </a:rPr>
              <a:t>9 500 USD</a:t>
            </a:r>
            <a:r>
              <a:rPr lang="en-US" sz="1700" dirty="0">
                <a:latin typeface="+mn-lt"/>
              </a:rPr>
              <a:t>);</a:t>
            </a:r>
          </a:p>
          <a:p>
            <a:r>
              <a:rPr lang="en-US" sz="1700" dirty="0">
                <a:latin typeface="+mn-lt"/>
              </a:rPr>
              <a:t>- </a:t>
            </a:r>
            <a:r>
              <a:rPr lang="uk-UA" sz="1700" dirty="0">
                <a:latin typeface="+mn-lt"/>
              </a:rPr>
              <a:t>Подано грантову заявку «</a:t>
            </a:r>
            <a:r>
              <a:rPr lang="en-US" sz="1700" dirty="0">
                <a:latin typeface="+mn-lt"/>
              </a:rPr>
              <a:t>The Japan Foundation Grant Program for Japanese Studies Projects»;</a:t>
            </a:r>
          </a:p>
          <a:p>
            <a:r>
              <a:rPr lang="en-US" sz="1700" dirty="0">
                <a:latin typeface="+mn-lt"/>
              </a:rPr>
              <a:t>- </a:t>
            </a:r>
            <a:r>
              <a:rPr lang="uk-UA" sz="1700" dirty="0">
                <a:latin typeface="+mn-lt"/>
              </a:rPr>
              <a:t>Подано грантову заявку «</a:t>
            </a:r>
            <a:r>
              <a:rPr lang="en-US" sz="1700" dirty="0">
                <a:latin typeface="+mn-lt"/>
              </a:rPr>
              <a:t>The Japan Foundation Support Program for Translation and Publication on Japan».</a:t>
            </a:r>
          </a:p>
          <a:p>
            <a:endParaRPr lang="en-US" sz="1700" b="1" dirty="0">
              <a:latin typeface="+mn-lt"/>
            </a:endParaRPr>
          </a:p>
          <a:p>
            <a:r>
              <a:rPr lang="uk-UA" sz="1700" b="1" i="1" dirty="0">
                <a:latin typeface="+mn-lt"/>
              </a:rPr>
              <a:t>Міжнародні наукові дослідження:</a:t>
            </a:r>
          </a:p>
          <a:p>
            <a:r>
              <a:rPr lang="uk-UA" sz="1700" dirty="0">
                <a:latin typeface="+mn-lt"/>
              </a:rPr>
              <a:t>- </a:t>
            </a:r>
            <a:r>
              <a:rPr lang="en-US" sz="1700" dirty="0">
                <a:latin typeface="+mn-lt"/>
              </a:rPr>
              <a:t>Chinese language in Ukraine: problems and prospects (</a:t>
            </a:r>
            <a:r>
              <a:rPr lang="uk-UA" sz="1700" dirty="0">
                <a:latin typeface="+mn-lt"/>
              </a:rPr>
              <a:t>Спільно з </a:t>
            </a:r>
            <a:r>
              <a:rPr lang="en-US" sz="1700" dirty="0">
                <a:latin typeface="+mn-lt"/>
              </a:rPr>
              <a:t>Confucius Institute </a:t>
            </a:r>
            <a:r>
              <a:rPr lang="en-US" sz="1700" dirty="0" err="1">
                <a:latin typeface="+mn-lt"/>
              </a:rPr>
              <a:t>Headquaters</a:t>
            </a:r>
            <a:r>
              <a:rPr lang="en-US" sz="1700" dirty="0">
                <a:latin typeface="+mn-lt"/>
              </a:rPr>
              <a:t>);</a:t>
            </a:r>
          </a:p>
          <a:p>
            <a:r>
              <a:rPr lang="en-US" sz="1700" dirty="0">
                <a:latin typeface="+mn-lt"/>
              </a:rPr>
              <a:t>- Policies regarding international education cooperation issued by the governments of PRC and Ukraine (C</a:t>
            </a:r>
            <a:r>
              <a:rPr lang="uk-UA" sz="1700" dirty="0" err="1">
                <a:latin typeface="+mn-lt"/>
              </a:rPr>
              <a:t>пільно</a:t>
            </a:r>
            <a:r>
              <a:rPr lang="uk-UA" sz="1700" dirty="0">
                <a:latin typeface="+mn-lt"/>
              </a:rPr>
              <a:t> з Національний інститутом освіти МОН КНР);</a:t>
            </a:r>
          </a:p>
          <a:p>
            <a:r>
              <a:rPr lang="uk-UA" sz="1700" dirty="0">
                <a:latin typeface="+mn-lt"/>
              </a:rPr>
              <a:t>- </a:t>
            </a:r>
            <a:r>
              <a:rPr lang="en-US" sz="1700" dirty="0">
                <a:latin typeface="+mn-lt"/>
              </a:rPr>
              <a:t>Education response to the COVID-19 in the Belt and Road countries (C</a:t>
            </a:r>
            <a:r>
              <a:rPr lang="uk-UA" sz="1700" dirty="0" err="1">
                <a:latin typeface="+mn-lt"/>
              </a:rPr>
              <a:t>пільно</a:t>
            </a:r>
            <a:r>
              <a:rPr lang="uk-UA" sz="1700" dirty="0">
                <a:latin typeface="+mn-lt"/>
              </a:rPr>
              <a:t> з Національний інститутом освіти МОН КНР) ;</a:t>
            </a:r>
          </a:p>
          <a:p>
            <a:r>
              <a:rPr lang="uk-UA" sz="1700" dirty="0">
                <a:latin typeface="+mn-lt"/>
              </a:rPr>
              <a:t>- </a:t>
            </a:r>
            <a:r>
              <a:rPr lang="en-US" sz="1700" dirty="0">
                <a:latin typeface="+mn-lt"/>
              </a:rPr>
              <a:t>DIGITAL SKILLS DEVELOPMENT AND ICT TOOLS FOR FINAL QUALIFICATION ASSESSMENT (</a:t>
            </a:r>
            <a:r>
              <a:rPr lang="uk-UA" sz="1700" dirty="0">
                <a:latin typeface="+mn-lt"/>
              </a:rPr>
              <a:t>спільно з Сілезьким Університетом, Польща).</a:t>
            </a:r>
          </a:p>
          <a:p>
            <a:endParaRPr lang="uk-UA" b="1" dirty="0">
              <a:solidFill>
                <a:srgbClr val="FF0000"/>
              </a:solidFill>
              <a:latin typeface="+mn-lt"/>
            </a:endParaRPr>
          </a:p>
          <a:p>
            <a:endParaRPr lang="uk-UA" b="1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718004"/>
              </p:ext>
            </p:extLst>
          </p:nvPr>
        </p:nvGraphicFramePr>
        <p:xfrm>
          <a:off x="683568" y="1600200"/>
          <a:ext cx="8003232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7744">
                  <a:extLst>
                    <a:ext uri="{9D8B030D-6E8A-4147-A177-3AD203B41FA5}">
                      <a16:colId xmlns:a16="http://schemas.microsoft.com/office/drawing/2014/main" val="691512585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3837224337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3732199806"/>
                    </a:ext>
                  </a:extLst>
                </a:gridCol>
              </a:tblGrid>
              <a:tr h="1481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50213"/>
                  </a:ext>
                </a:extLst>
              </a:tr>
              <a:tr h="1481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661572"/>
                  </a:ext>
                </a:extLst>
              </a:tr>
              <a:tr h="1481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843635"/>
                  </a:ext>
                </a:extLst>
              </a:tr>
              <a:tr h="1481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271326"/>
                  </a:ext>
                </a:extLst>
              </a:tr>
              <a:tr h="1481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77276"/>
                  </a:ext>
                </a:extLst>
              </a:tr>
            </a:tbl>
          </a:graphicData>
        </a:graphic>
      </p:graphicFrame>
      <p:pic>
        <p:nvPicPr>
          <p:cNvPr id="4" name="Рисунок 3" descr="slide_titu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87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92697" y="1242489"/>
            <a:ext cx="71438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+mn-lt"/>
              </a:rPr>
              <a:t>Апробація:</a:t>
            </a:r>
          </a:p>
          <a:p>
            <a:endParaRPr lang="uk-UA" b="1" dirty="0">
              <a:solidFill>
                <a:srgbClr val="FF0000"/>
              </a:solidFill>
              <a:latin typeface="+mn-lt"/>
            </a:endParaRPr>
          </a:p>
          <a:p>
            <a:r>
              <a:rPr lang="uk-UA" sz="1400" b="1" dirty="0" err="1">
                <a:solidFill>
                  <a:srgbClr val="FF0000"/>
                </a:solidFill>
                <a:latin typeface="+mn-lt"/>
              </a:rPr>
              <a:t>Наукометричні</a:t>
            </a:r>
            <a:r>
              <a:rPr lang="uk-UA" sz="1400" b="1" dirty="0">
                <a:solidFill>
                  <a:srgbClr val="FF0000"/>
                </a:solidFill>
                <a:latin typeface="+mn-lt"/>
              </a:rPr>
              <a:t> публікації</a:t>
            </a:r>
            <a:r>
              <a:rPr lang="uk-UA" sz="1400" b="1" dirty="0" smtClean="0">
                <a:solidFill>
                  <a:srgbClr val="FF0000"/>
                </a:solidFill>
                <a:latin typeface="+mn-lt"/>
              </a:rPr>
              <a:t>:</a:t>
            </a:r>
          </a:p>
          <a:p>
            <a:endParaRPr lang="uk-UA" sz="1400" b="1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buAutoNum type="arabicPeriod"/>
            </a:pPr>
            <a:r>
              <a:rPr lang="uk-UA" sz="1400" dirty="0" smtClean="0">
                <a:latin typeface="+mn-lt"/>
              </a:rPr>
              <a:t>«</a:t>
            </a:r>
            <a:r>
              <a:rPr lang="en-US" sz="1400" dirty="0">
                <a:latin typeface="+mn-lt"/>
              </a:rPr>
              <a:t>Cognitive features of hieroglyphic writing in the context of perception of culture and language» / «Asia Life Sciences», Philippines (</a:t>
            </a:r>
            <a:r>
              <a:rPr lang="uk-UA" sz="1400" dirty="0">
                <a:latin typeface="+mn-lt"/>
              </a:rPr>
              <a:t>опубліковано), </a:t>
            </a:r>
            <a:r>
              <a:rPr lang="en-US" sz="1400" b="1" i="1" dirty="0" smtClean="0">
                <a:latin typeface="+mn-lt"/>
              </a:rPr>
              <a:t>Scopus</a:t>
            </a:r>
            <a:r>
              <a:rPr lang="en-US" sz="1400" dirty="0" smtClean="0">
                <a:latin typeface="+mn-lt"/>
              </a:rPr>
              <a:t>;</a:t>
            </a:r>
            <a:endParaRPr lang="uk-UA" sz="1400" dirty="0" smtClean="0">
              <a:latin typeface="+mn-lt"/>
            </a:endParaRPr>
          </a:p>
          <a:p>
            <a:pPr marL="342900" indent="-342900">
              <a:buAutoNum type="arabicPeriod"/>
            </a:pPr>
            <a:r>
              <a:rPr lang="en-US" sz="1400" dirty="0" smtClean="0">
                <a:latin typeface="+mn-lt"/>
              </a:rPr>
              <a:t>Application </a:t>
            </a:r>
            <a:r>
              <a:rPr lang="en-US" sz="1400" dirty="0">
                <a:latin typeface="+mn-lt"/>
              </a:rPr>
              <a:t>of Cloud Educational Technologies for Teacher Competence Development / International Journal of Learning, Teaching and Educational Research Vol. 19, No. 5, pp. 289-303, May 2020 (</a:t>
            </a:r>
            <a:r>
              <a:rPr lang="uk-UA" sz="1400" dirty="0">
                <a:latin typeface="+mn-lt"/>
              </a:rPr>
              <a:t>опубліковано), </a:t>
            </a:r>
            <a:r>
              <a:rPr lang="en-US" sz="1400" b="1" i="1" dirty="0" smtClean="0">
                <a:latin typeface="+mn-lt"/>
              </a:rPr>
              <a:t>Scopus</a:t>
            </a:r>
            <a:r>
              <a:rPr lang="en-US" sz="1400" dirty="0" smtClean="0">
                <a:latin typeface="+mn-lt"/>
              </a:rPr>
              <a:t>;</a:t>
            </a:r>
            <a:endParaRPr lang="uk-UA" sz="1400" dirty="0" smtClean="0">
              <a:latin typeface="+mn-lt"/>
            </a:endParaRPr>
          </a:p>
          <a:p>
            <a:pPr marL="342900" indent="-342900">
              <a:buAutoNum type="arabicPeriod"/>
            </a:pPr>
            <a:r>
              <a:rPr lang="en-US" sz="1400" dirty="0" smtClean="0">
                <a:latin typeface="+mn-lt"/>
              </a:rPr>
              <a:t>3.Hieroglyphic </a:t>
            </a:r>
            <a:r>
              <a:rPr lang="en-US" sz="1400" dirty="0">
                <a:latin typeface="+mn-lt"/>
              </a:rPr>
              <a:t>Semiotics of Signs in Digital Communication // Multicultural Education (</a:t>
            </a:r>
            <a:r>
              <a:rPr lang="uk-UA" sz="1400" dirty="0">
                <a:latin typeface="+mn-lt"/>
              </a:rPr>
              <a:t>подано до друку) </a:t>
            </a:r>
            <a:r>
              <a:rPr lang="en-US" sz="1400" b="1" i="1" dirty="0" smtClean="0">
                <a:latin typeface="+mn-lt"/>
              </a:rPr>
              <a:t>Scopus</a:t>
            </a:r>
            <a:endParaRPr lang="uk-UA" sz="1400" b="1" i="1" dirty="0" smtClean="0">
              <a:latin typeface="+mn-lt"/>
            </a:endParaRPr>
          </a:p>
          <a:p>
            <a:pPr marL="342900" indent="-342900">
              <a:buAutoNum type="arabicPeriod"/>
            </a:pPr>
            <a:r>
              <a:rPr lang="en-US" sz="1400" dirty="0" smtClean="0">
                <a:latin typeface="+mn-lt"/>
              </a:rPr>
              <a:t>4</a:t>
            </a:r>
            <a:r>
              <a:rPr lang="en-US" sz="1400" dirty="0">
                <a:latin typeface="+mn-lt"/>
              </a:rPr>
              <a:t>. Digital Skills Development and ICT Tools for Final Qualification Assessment: Survey Study for Students and Staff of European and Oriental Philology Programs // Open Educational E-Environment of Modern University, №9 (2020) (</a:t>
            </a:r>
            <a:r>
              <a:rPr lang="uk-UA" sz="1400" dirty="0">
                <a:latin typeface="+mn-lt"/>
              </a:rPr>
              <a:t>прийнято до друку) Категорія Б, </a:t>
            </a:r>
            <a:r>
              <a:rPr lang="en-US" sz="1400" dirty="0">
                <a:latin typeface="+mn-lt"/>
              </a:rPr>
              <a:t>Index Copernicus, </a:t>
            </a:r>
            <a:r>
              <a:rPr lang="en-US" sz="1400" dirty="0" err="1">
                <a:latin typeface="+mn-lt"/>
              </a:rPr>
              <a:t>Erih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 smtClean="0">
                <a:latin typeface="+mn-lt"/>
              </a:rPr>
              <a:t>Plus</a:t>
            </a:r>
            <a:endParaRPr lang="uk-UA" sz="1400" dirty="0" smtClean="0">
              <a:latin typeface="+mn-lt"/>
            </a:endParaRPr>
          </a:p>
          <a:p>
            <a:pPr marL="342900" indent="-342900">
              <a:buAutoNum type="arabicPeriod"/>
            </a:pPr>
            <a:r>
              <a:rPr lang="en-US" sz="1400" dirty="0" smtClean="0">
                <a:latin typeface="+mn-lt"/>
              </a:rPr>
              <a:t>5</a:t>
            </a:r>
            <a:r>
              <a:rPr lang="en-US" sz="1400" dirty="0">
                <a:latin typeface="+mn-lt"/>
              </a:rPr>
              <a:t>. ICT Thesaurus  Modelling Recommendations (Based On Innovations Of European And Oriental Languages) // </a:t>
            </a:r>
            <a:r>
              <a:rPr lang="en-US" sz="1400" dirty="0" err="1">
                <a:latin typeface="+mn-lt"/>
              </a:rPr>
              <a:t>Studia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 err="1">
                <a:latin typeface="+mn-lt"/>
              </a:rPr>
              <a:t>Filologiczne</a:t>
            </a:r>
            <a:r>
              <a:rPr lang="en-US" sz="1400" dirty="0">
                <a:latin typeface="+mn-lt"/>
              </a:rPr>
              <a:t>, Poland 2020 (</a:t>
            </a:r>
            <a:r>
              <a:rPr lang="uk-UA" sz="1400" dirty="0">
                <a:latin typeface="+mn-lt"/>
              </a:rPr>
              <a:t>прийнято до друку). </a:t>
            </a:r>
            <a:r>
              <a:rPr lang="en-US" sz="1400" dirty="0">
                <a:latin typeface="+mn-lt"/>
              </a:rPr>
              <a:t>Index Copernicus, </a:t>
            </a:r>
            <a:r>
              <a:rPr lang="en-US" sz="1400" dirty="0" err="1">
                <a:latin typeface="+mn-lt"/>
              </a:rPr>
              <a:t>Erih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 smtClean="0">
                <a:latin typeface="+mn-lt"/>
              </a:rPr>
              <a:t>Plus</a:t>
            </a:r>
            <a:endParaRPr lang="uk-UA" sz="1400" dirty="0" smtClean="0">
              <a:latin typeface="+mn-lt"/>
            </a:endParaRPr>
          </a:p>
          <a:p>
            <a:pPr marL="342900" indent="-342900">
              <a:buAutoNum type="arabicPeriod"/>
            </a:pPr>
            <a:r>
              <a:rPr lang="uk-UA" sz="1400" dirty="0" smtClean="0">
                <a:latin typeface="+mn-lt"/>
              </a:rPr>
              <a:t>6. </a:t>
            </a:r>
            <a:r>
              <a:rPr lang="en-US" sz="1400" dirty="0" smtClean="0">
                <a:latin typeface="+mn-lt"/>
              </a:rPr>
              <a:t>Innovative </a:t>
            </a:r>
            <a:r>
              <a:rPr lang="en-US" sz="1400" dirty="0">
                <a:latin typeface="+mn-lt"/>
              </a:rPr>
              <a:t>Educational Technologies, Tools </a:t>
            </a:r>
            <a:r>
              <a:rPr lang="uk-UA" sz="1400" dirty="0" smtClean="0">
                <a:latin typeface="+mn-lt"/>
              </a:rPr>
              <a:t> </a:t>
            </a:r>
            <a:r>
              <a:rPr lang="en-US" sz="1400" dirty="0" smtClean="0">
                <a:latin typeface="+mn-lt"/>
              </a:rPr>
              <a:t>and </a:t>
            </a:r>
            <a:r>
              <a:rPr lang="en-US" sz="1400" dirty="0">
                <a:latin typeface="+mn-lt"/>
              </a:rPr>
              <a:t>Methods for E-learning (</a:t>
            </a:r>
            <a:r>
              <a:rPr lang="uk-UA" sz="1400" dirty="0">
                <a:latin typeface="+mn-lt"/>
              </a:rPr>
              <a:t>колективна монографія</a:t>
            </a:r>
            <a:r>
              <a:rPr lang="uk-UA" sz="1400" dirty="0" smtClean="0">
                <a:latin typeface="+mn-lt"/>
              </a:rPr>
              <a:t>)</a:t>
            </a:r>
            <a:r>
              <a:rPr lang="en-US" sz="1400" dirty="0" smtClean="0">
                <a:latin typeface="+mn-lt"/>
              </a:rPr>
              <a:t>, </a:t>
            </a:r>
            <a:r>
              <a:rPr lang="en-US" sz="1400" dirty="0">
                <a:latin typeface="+mn-lt"/>
              </a:rPr>
              <a:t>“E-Learning”, vol. 12, Katowice-</a:t>
            </a:r>
            <a:r>
              <a:rPr lang="en-US" sz="1400" dirty="0" err="1">
                <a:latin typeface="+mn-lt"/>
              </a:rPr>
              <a:t>Cieszyn</a:t>
            </a:r>
            <a:r>
              <a:rPr lang="en-US" sz="1400" dirty="0">
                <a:latin typeface="+mn-lt"/>
              </a:rPr>
              <a:t> 2020 </a:t>
            </a:r>
            <a:r>
              <a:rPr lang="en-US" sz="1400" b="1" i="1" dirty="0">
                <a:latin typeface="+mn-lt"/>
              </a:rPr>
              <a:t>(Web of Science) </a:t>
            </a:r>
            <a:r>
              <a:rPr lang="en-US" sz="1400" dirty="0">
                <a:latin typeface="+mn-lt"/>
              </a:rPr>
              <a:t>(</a:t>
            </a:r>
            <a:r>
              <a:rPr lang="uk-UA" sz="1400" dirty="0">
                <a:latin typeface="+mn-lt"/>
              </a:rPr>
              <a:t>прийнято до друку).</a:t>
            </a:r>
          </a:p>
          <a:p>
            <a:endParaRPr lang="uk-UA" b="1" dirty="0" smtClean="0">
              <a:solidFill>
                <a:srgbClr val="FF0000"/>
              </a:solidFill>
              <a:latin typeface="+mn-lt"/>
            </a:endParaRPr>
          </a:p>
          <a:p>
            <a:endParaRPr lang="uk-UA" b="1" dirty="0">
              <a:solidFill>
                <a:srgbClr val="FF0000"/>
              </a:solidFill>
              <a:latin typeface="+mn-lt"/>
            </a:endParaRPr>
          </a:p>
          <a:p>
            <a:endParaRPr lang="uk-UA" b="1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9607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slide_titu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92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21439" y="1196752"/>
            <a:ext cx="85011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sz="1600" dirty="0" smtClean="0"/>
          </a:p>
          <a:p>
            <a:r>
              <a:rPr lang="ru-RU" b="1" dirty="0" err="1" smtClean="0">
                <a:solidFill>
                  <a:srgbClr val="C00000"/>
                </a:solidFill>
                <a:latin typeface="+mj-lt"/>
              </a:rPr>
              <a:t>Апробація</a:t>
            </a:r>
            <a:r>
              <a:rPr lang="ru-RU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+mj-lt"/>
              </a:rPr>
              <a:t>здобутків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+mj-lt"/>
              </a:rPr>
              <a:t>наукової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 теми на </a:t>
            </a:r>
            <a:r>
              <a:rPr lang="ru-RU" b="1" dirty="0" err="1">
                <a:solidFill>
                  <a:srgbClr val="C00000"/>
                </a:solidFill>
                <a:latin typeface="+mj-lt"/>
              </a:rPr>
              <a:t>міжнародних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+mj-lt"/>
              </a:rPr>
              <a:t>конференціях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:</a:t>
            </a:r>
          </a:p>
          <a:p>
            <a:pPr lvl="0"/>
            <a:r>
              <a:rPr lang="ru-RU" dirty="0">
                <a:latin typeface="+mj-lt"/>
              </a:rPr>
              <a:t>- </a:t>
            </a:r>
            <a:r>
              <a:rPr lang="en-US" dirty="0">
                <a:latin typeface="+mj-lt"/>
              </a:rPr>
              <a:t>CLTAC 2020 Fall International conference (San-Francisco, USA);</a:t>
            </a:r>
          </a:p>
          <a:p>
            <a:pPr lvl="0"/>
            <a:r>
              <a:rPr lang="en-US" dirty="0">
                <a:latin typeface="+mj-lt"/>
              </a:rPr>
              <a:t>- Innovative Educational Technologies, Tools and Methods for E-learning, 2020 (Katowice, Poland);</a:t>
            </a:r>
          </a:p>
          <a:p>
            <a:pPr lvl="0"/>
            <a:r>
              <a:rPr lang="en-US" dirty="0">
                <a:latin typeface="+mj-lt"/>
              </a:rPr>
              <a:t>-  VII </a:t>
            </a:r>
            <a:r>
              <a:rPr lang="ru-RU" dirty="0" err="1">
                <a:latin typeface="+mj-lt"/>
              </a:rPr>
              <a:t>Міжнародна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науково</a:t>
            </a:r>
            <a:r>
              <a:rPr lang="ru-RU" dirty="0">
                <a:latin typeface="+mj-lt"/>
              </a:rPr>
              <a:t>-практична </a:t>
            </a:r>
            <a:r>
              <a:rPr lang="ru-RU" dirty="0" err="1">
                <a:latin typeface="+mj-lt"/>
              </a:rPr>
              <a:t>конференція</a:t>
            </a:r>
            <a:r>
              <a:rPr lang="ru-RU" dirty="0">
                <a:latin typeface="+mj-lt"/>
              </a:rPr>
              <a:t> «</a:t>
            </a:r>
            <a:r>
              <a:rPr lang="ru-RU" dirty="0" err="1">
                <a:latin typeface="+mj-lt"/>
              </a:rPr>
              <a:t>Інформаційні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технології</a:t>
            </a:r>
            <a:r>
              <a:rPr lang="ru-RU" dirty="0">
                <a:latin typeface="+mj-lt"/>
              </a:rPr>
              <a:t> та </a:t>
            </a:r>
            <a:r>
              <a:rPr lang="ru-RU" dirty="0" err="1">
                <a:latin typeface="+mj-lt"/>
              </a:rPr>
              <a:t>взаємодії</a:t>
            </a:r>
            <a:r>
              <a:rPr lang="ru-RU" dirty="0">
                <a:latin typeface="+mj-lt"/>
              </a:rPr>
              <a:t>» (</a:t>
            </a:r>
            <a:r>
              <a:rPr lang="en-US" dirty="0">
                <a:latin typeface="+mj-lt"/>
              </a:rPr>
              <a:t>IT&amp;I’2020</a:t>
            </a:r>
            <a:r>
              <a:rPr lang="en-US" dirty="0" smtClean="0">
                <a:latin typeface="+mj-lt"/>
              </a:rPr>
              <a:t>)</a:t>
            </a:r>
            <a:r>
              <a:rPr lang="uk-UA" dirty="0" smtClean="0">
                <a:latin typeface="+mj-lt"/>
              </a:rPr>
              <a:t> (</a:t>
            </a:r>
            <a:r>
              <a:rPr lang="en-US" dirty="0" smtClean="0">
                <a:latin typeface="+mj-lt"/>
              </a:rPr>
              <a:t>KNU, Ukraine)</a:t>
            </a:r>
            <a:endParaRPr lang="en-US" dirty="0">
              <a:latin typeface="+mj-lt"/>
            </a:endParaRPr>
          </a:p>
          <a:p>
            <a:pPr lvl="0"/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6337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slide_titu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429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71604" y="2500306"/>
            <a:ext cx="6715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dirty="0" smtClean="0">
                <a:solidFill>
                  <a:srgbClr val="FF0000"/>
                </a:solidFill>
              </a:rPr>
              <a:t>ДЯКУЄМО ЗА УВАГУ!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8312</TotalTime>
  <Words>498</Words>
  <Application>Microsoft Office PowerPoint</Application>
  <PresentationFormat>Экран (4:3)</PresentationFormat>
  <Paragraphs>52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Реєстраційний номер: 0116U007073 Термін виконання:  06.2016 – 06.2021 Керівник: Семеніст Іван Васильович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KMPU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</dc:creator>
  <cp:lastModifiedBy>ITB</cp:lastModifiedBy>
  <cp:revision>158</cp:revision>
  <dcterms:created xsi:type="dcterms:W3CDTF">2015-04-14T12:36:09Z</dcterms:created>
  <dcterms:modified xsi:type="dcterms:W3CDTF">2020-11-24T09:38:43Z</dcterms:modified>
</cp:coreProperties>
</file>